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92" r:id="rId11"/>
    <p:sldId id="267" r:id="rId12"/>
    <p:sldId id="275" r:id="rId13"/>
    <p:sldId id="266" r:id="rId14"/>
    <p:sldId id="293" r:id="rId15"/>
    <p:sldId id="294" r:id="rId16"/>
    <p:sldId id="295" r:id="rId17"/>
    <p:sldId id="296" r:id="rId18"/>
    <p:sldId id="297" r:id="rId19"/>
    <p:sldId id="285" r:id="rId20"/>
    <p:sldId id="289" r:id="rId21"/>
    <p:sldId id="286" r:id="rId22"/>
    <p:sldId id="298" r:id="rId23"/>
    <p:sldId id="299" r:id="rId24"/>
    <p:sldId id="287" r:id="rId25"/>
    <p:sldId id="288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FEDE4-A494-4954-913E-A7A4A760B842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879EA-7DA3-44C3-871E-87A031A94F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733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79EA-7DA3-44C3-871E-87A031A94F85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7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79EA-7DA3-44C3-871E-87A031A94F85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77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79EA-7DA3-44C3-871E-87A031A94F85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7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79EA-7DA3-44C3-871E-87A031A94F85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7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79EA-7DA3-44C3-871E-87A031A94F85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7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79EA-7DA3-44C3-871E-87A031A94F85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7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879EA-7DA3-44C3-871E-87A031A94F85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7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9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0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7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3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4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3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0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7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8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61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4AD5-ECC5-4F2C-B48D-6D7BCA56CCCE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48B49-553D-48AC-BFE5-9F274CA6D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sh46@ukr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45569"/>
            <a:ext cx="7715200" cy="408059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</a:t>
            </a:r>
          </a:p>
          <a:p>
            <a:pPr marL="0" indent="0" algn="ctr">
              <a:buNone/>
            </a:pP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46</a:t>
            </a:r>
          </a:p>
          <a:p>
            <a:pPr marL="0" indent="0" algn="ctr">
              <a:buNone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Шурко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Митрофанівни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громадськістю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0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04664"/>
            <a:ext cx="5805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технології початкова школа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17249"/>
              </p:ext>
            </p:extLst>
          </p:nvPr>
        </p:nvGraphicFramePr>
        <p:xfrm>
          <a:off x="1043608" y="1268760"/>
          <a:ext cx="7056784" cy="530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56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«6 </a:t>
                      </a:r>
                      <a:r>
                        <a:rPr lang="ru-RU" sz="2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цеглинок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LEGO» </a:t>
                      </a:r>
                    </a:p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Технологія ситуативного моделювання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Технологія інтегрованого навчання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ІКТ-технології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Парно-групові технології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Технології особисто зорієнтованого навчання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Ігрові технології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STEM – </a:t>
                      </a: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технології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Дистанційне навчання учнів 1-4 класів здійснюється на платформах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Zoom </a:t>
                      </a: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Meet.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Технології </a:t>
                      </a:r>
                      <a:r>
                        <a:rPr lang="uk-UA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рівневої</a:t>
                      </a:r>
                      <a:r>
                        <a:rPr lang="uk-U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диференціації</a:t>
                      </a:r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9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робота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рівні міста, області, України </a:t>
            </a: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Всеукраїнському фестивалі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крилами захисту»</a:t>
            </a:r>
          </a:p>
          <a:p>
            <a:pPr marL="0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Вихователь Орєхова С.М.  - лауреат ІІ премії у номінації «Сучасні якісні практики реалізації змісту освітнього напряму «Дитина в соціумі» (інваріантний складник) БКДО» з роботою «Кейс-технологія – ефективний метод розвитку критичного мислення дошкільника»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85057"/>
            <a:ext cx="28575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63491"/>
            <a:ext cx="35528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13690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Участь у міському заході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«Використання музичної народної творчості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засобу патріотичного виховання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музичний Ляшенко О.М. представляла досвід роботи під на базі ПШ № 41 з віртуальною екскурсією «Полтава музична», частиною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«Полтавою надзвичайною мандруємо, її секрети розшифруємо».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95" y="2969662"/>
            <a:ext cx="4835811" cy="369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74007"/>
            <a:ext cx="8136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Участь у «Міському тижні аматорських уроків у початкових класах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Нової української школи»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початкових класів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О.В.  для вчителів початкових класів Полтавської територіальної громади  презентувала  захід «У творчій майстерні вчителя Олени Володимирівни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«Технологія формування та розвитку критичного мислення у початковій школі»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708921"/>
            <a:ext cx="5087829" cy="3815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«Сприяння освіті»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(відповідно до Меморандуму про взаєморозуміння між Міністерством освіти і науки України та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LEGO Foundation)</a:t>
            </a:r>
          </a:p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фестивалі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Fest 2022-2023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підсумками фестивалю гри, навчання і творчості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Fest 2022-2023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переміг у номінації «Україна вражає» за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«Полтавою надзвичайною мандруємо, її секрети розшифруємо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39368"/>
            <a:ext cx="2712045" cy="381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9191"/>
            <a:ext cx="22479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369191"/>
            <a:ext cx="27051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2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соціально-емоційного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Peppy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Pals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Веселі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5339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77071"/>
            <a:ext cx="2873246" cy="215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78" y="4398455"/>
            <a:ext cx="298809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7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3.Участь у Всеукраїнському фестивалі гри, навчання і натхнення </a:t>
            </a:r>
          </a:p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Fest 2024 «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Мріємо-діємо»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усіх вікових груп втілювали в життя власний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міні-проєкт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«Країна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супергероїв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проводили цікаві тематичні дні: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«Дитячі мрії»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«У пошуках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супер-сили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героїв мультфільмів»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«У світі казки чарівної»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«Тварини -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супергерої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«Маленькі помічники великих справ»,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«Сильні, сміливі, спритні!»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«Професії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супергероїв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«Я -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супергерой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«Довкілля вивчаємо – тваринам допомагаємо!»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«Сміття не розкидаємо – про майбутнє наше дбаємо» тощо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56" y="2204864"/>
            <a:ext cx="23907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615730"/>
            <a:ext cx="2448273" cy="18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04" y="4596680"/>
            <a:ext cx="2447352" cy="184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5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освітньої роботи 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2023-2024 навчальному році</a:t>
            </a:r>
          </a:p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учнів 1-4 класів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місце в обласному конкурсі-огляді «Галерея кімнатних рослин» (вихованці гуртка «Цікава зоологія» (2-4 кл.).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ІІІ місце в обласній акції «Зелений паросток майбутнього»( вихованці гуртка «Цікава зоологія» (2-4 кл.).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ІІІ місце в обласному конкурсі «Мій рідний край, моя земля» (вихованці гуртка «Цікава зоологія» (2-4 кл.).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 місце в обласній  трудовій акції «Дослідницький марафон» (вихованці гуртка «Цікава зоологія» (2-4 кл.).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ІІІ місце в обласній природоохоронній-пропагандистській акції «Птах року» (вихованці гуртка «Цікава зоологія» (2-4 кл.).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 місце в обласному етапі Всеукраїнської акції «Годівничка - 2023» (вихованці гуртка «Цікава зоологія» (3-4 кл.).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Диплом Європейської молодіжної ліги за краще декламування вірша у конкурсі «Стежками Гоголя» здобув  учень 4 класу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Фуртатов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Назарій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 місце в обласному конкурсі з природознавства «Юний дослідник» - учень  4 класу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Фуртатов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Назарій.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ІІІ місце в Експериментально-дослідницькій роботі з природознавства «Юний дослідник», напрям «Тваринний світ» учні 3 класу Прокопенко Кирило, Шумейко.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ІІІ місце на міжнародному турнірі «Кубок світу» з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кіокушин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карате у складі збірної України в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м.Жешув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Польща учень 3 класу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Семеренко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2023 - 2024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43722"/>
              </p:ext>
            </p:extLst>
          </p:nvPr>
        </p:nvGraphicFramePr>
        <p:xfrm>
          <a:off x="1093115" y="1263913"/>
          <a:ext cx="7079286" cy="482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Документ" r:id="rId4" imgW="6662988" imgH="4538672" progId="Word.Document.12">
                  <p:embed/>
                </p:oleObj>
              </mc:Choice>
              <mc:Fallback>
                <p:oleObj name="Документ" r:id="rId4" imgW="6662988" imgH="4538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3115" y="1263913"/>
                        <a:ext cx="7079286" cy="4822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07704" y="5733256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63,9 %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ПО ЗМІЦНЕННЮ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МАТЕРІАЛЬНО-ТЕХНІЧНОЇ БАЗИ  </a:t>
            </a:r>
          </a:p>
          <a:p>
            <a:pPr marL="0" indent="0" algn="ctr">
              <a:buNone/>
            </a:pP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46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20203-2024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67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46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Полтавської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самоствердженні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8426" y="548680"/>
            <a:ext cx="7709998" cy="619268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Бюджетні </a:t>
            </a:r>
            <a:r>
              <a:rPr lang="uk-UA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кошти. Ремонтні </a:t>
            </a:r>
            <a:r>
              <a:rPr lang="uk-UA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</a:p>
          <a:p>
            <a:pPr marL="0" indent="0" algn="ctr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uk-UA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аварійний ремонт електромережі – 88 233,19 грн.,</a:t>
            </a:r>
          </a:p>
          <a:p>
            <a:pPr marL="0" indent="0">
              <a:buNone/>
            </a:pPr>
            <a:r>
              <a:rPr lang="uk-UA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•Поточний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мережі водопостачання та водовідведення – 87 939,23 грн.,</a:t>
            </a:r>
          </a:p>
          <a:p>
            <a:pPr marL="0" indent="0">
              <a:buNone/>
            </a:pPr>
            <a:r>
              <a:rPr lang="uk-UA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•Поточний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аварійний ремонт зовнішньої каналізації – 70 717,73 грн.,</a:t>
            </a:r>
          </a:p>
          <a:p>
            <a:pPr marL="0" indent="0">
              <a:buNone/>
            </a:pPr>
            <a:r>
              <a:rPr lang="uk-UA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•Поточний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локальної мережі – 26 621,60 грн.,</a:t>
            </a:r>
          </a:p>
          <a:p>
            <a:pPr marL="0" indent="0">
              <a:buNone/>
            </a:pPr>
            <a:r>
              <a:rPr lang="uk-UA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•Встановлення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механічного обладнання – 39 238,04 грн.,</a:t>
            </a:r>
          </a:p>
          <a:p>
            <a:pPr marL="0" indent="0">
              <a:buNone/>
            </a:pPr>
            <a:r>
              <a:rPr lang="uk-UA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•Поточний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аварійний ремонт мережі опалення – 39 751,27 грн.,</a:t>
            </a:r>
          </a:p>
          <a:p>
            <a:pPr marL="0" indent="0">
              <a:buNone/>
            </a:pPr>
            <a:r>
              <a:rPr lang="uk-UA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•Аварійний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мережі опалення – 280 571,90 грн</a:t>
            </a: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Разом</a:t>
            </a:r>
            <a:r>
              <a:rPr lang="uk-UA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648 197,00 грн.</a:t>
            </a:r>
          </a:p>
          <a:p>
            <a:pPr marL="0" indent="0" algn="ctr">
              <a:buNone/>
            </a:pPr>
            <a:endParaRPr lang="uk-UA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66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0648"/>
            <a:ext cx="7859216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Бюджетні кошти. Матеріальні цінності</a:t>
            </a:r>
          </a:p>
          <a:p>
            <a:pPr marL="0" indent="0">
              <a:buNone/>
            </a:pPr>
            <a:r>
              <a:rPr lang="uk-UA" sz="2400" dirty="0" smtClean="0"/>
              <a:t>•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Магнітно-маркерна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дошка з набором канцелярського приладдя (4 наб. × 4 228,29 грн.) – 15 124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Фарба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емаль (176 шт. × 2,8 кг) – 44 949,00 грн.,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Пісочно-сольова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суміш (0,5 т.) – 1 995,00 грн.,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Водонагрівач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Kroner (3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шт. × 7 680 грн. ) – 23 040,00 грн.,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Вогнегасник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порошковий ВП-5 (4 шт. × 882,00 грн.) – 3 528,00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Бак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сміття – 1 690 грн.,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Подовжувач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 – 398,00 грн.,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Подовжувач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м – 1 590 грн.,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Одноразовий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 – 359 грн.,</a:t>
            </a:r>
          </a:p>
          <a:p>
            <a:pPr marL="0" indent="0">
              <a:buNone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•Пакети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сміття – 483 грн.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Разом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787 008,66 грн.</a:t>
            </a:r>
          </a:p>
          <a:p>
            <a:pPr marL="0" indent="0">
              <a:buNone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777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1369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Гуманітарна допомога</a:t>
            </a:r>
          </a:p>
          <a:p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•Проєктор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ViewSonic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23 611,18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</a:t>
            </a:r>
          </a:p>
          <a:p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•Багатофункціональний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Xerox C2351 – 22 685,57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Shool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3 442, 11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Intelividyal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Edication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45 383,46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Разом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95 122,32 грн.</a:t>
            </a:r>
          </a:p>
        </p:txBody>
      </p:sp>
    </p:spTree>
    <p:extLst>
      <p:ext uri="{BB962C8B-B14F-4D97-AF65-F5344CB8AC3E}">
        <p14:creationId xmlns:p14="http://schemas.microsoft.com/office/powerpoint/2010/main" val="39444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588" y="126876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Батьківський комітет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Шафа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господарча (2 × 1 250,00 грн.) – 2 500,00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Стіл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– 730,00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грн.,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Меблі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кухонні б/у – 2 300 грн.,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Стілець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«Трон» - 450,00 грн.. 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Разом: 5 980,00 грн.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 – 1 536 308,54 грн.</a:t>
            </a:r>
          </a:p>
        </p:txBody>
      </p:sp>
    </p:spTree>
    <p:extLst>
      <p:ext uri="{BB962C8B-B14F-4D97-AF65-F5344CB8AC3E}">
        <p14:creationId xmlns:p14="http://schemas.microsoft.com/office/powerpoint/2010/main" val="5974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32656"/>
            <a:ext cx="8075240" cy="579350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uk-UA" sz="7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ХАРЧУВАННЯ У ПШ № </a:t>
            </a:r>
            <a:r>
              <a:rPr lang="uk-UA" sz="7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pPr marL="0" indent="0" algn="ctr">
              <a:buNone/>
            </a:pPr>
            <a:endParaRPr lang="uk-UA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організації  харчування  в ПШ № 46 здійснюється згідно вимог:</a:t>
            </a:r>
          </a:p>
          <a:p>
            <a:pPr marL="0" indent="0">
              <a:buNone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Інструкції </a:t>
            </a: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організації  харчування дітей у дошкільних навчальних закладах  (наказ  МОН, МОЗ від 17 квітня 2006 р. №298/227)  </a:t>
            </a:r>
          </a:p>
          <a:p>
            <a:pPr marL="0" indent="0">
              <a:buNone/>
            </a:pPr>
            <a:r>
              <a:rPr lang="uk-UA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Порядку </a:t>
            </a: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харчування дітей у навчальних та оздоровчих закладах  (наказ МОН, МОЗ  від  01 червня 2005 р. №242/239) </a:t>
            </a:r>
          </a:p>
          <a:p>
            <a:pPr marL="0" indent="0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 вересня організоване двохразове гаряче харчування учнів (наказ по закладу від 01.09.2023 р. № 01-06/93 «Про організацію харчування дітей і учнів в ПШ № 46 у 2023 році», від 10.02.2021 р. № 01-06/12 «Про організацію харчування дітей і учнів з 01.09.2023 2021 р.»). Це - сніданок  за рахунок коштів міського бюджету у розмірі 51,10 грн. на день та гарячі обіди вартістю 50 грн. на одну дитину в день, спільно з ТОВ «</a:t>
            </a:r>
            <a:r>
              <a:rPr lang="uk-UA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Елмотор</a:t>
            </a: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ФУД», для учнів, які відвідують групу продовженого дня.</a:t>
            </a:r>
          </a:p>
          <a:p>
            <a:pPr marL="0" indent="0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05.03.2024 р. за кошти батьків організовані гарячі обіди вартістю 51 грн. в день для учнів, які відвідують групу продовженого дня. Гарячими обідами учнів забезпечує комунальне підприємство «Добробут» Полтавської громади Полтавської міської ради.</a:t>
            </a:r>
          </a:p>
          <a:p>
            <a:pPr marL="0" indent="0">
              <a:buNone/>
            </a:pP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дошкільному підрозділі здійснюється триразове гаряче харчування (сніданок, обід, вечеря), вартістю в І та ІІ молодших групах 65 грн., в середніх і старших дошкільних групах – 87 грн. в день. Батьківська плата становить 60 відсотків від вартості харчування дитини на день, відповідно  39,00 грн. та 52,20 грн. в день.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73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СІМ’ЯМИ 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ОСВІТИ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Упродовж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навчального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було організовано  різні активні форм співпраці: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збори та зустрічі;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 різних спеціалістів;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роботи над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міні-проєктом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«Країна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супергероїв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 та облаштування ігрових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Облаштування укриття.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09815"/>
            <a:ext cx="2454289" cy="320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9815"/>
            <a:ext cx="2414349" cy="321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85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ru-RU" sz="5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 № 46 має сучасну матеріально-технічну базу, користується заслуженим авторитетом серед батьків і громадськості.</a:t>
            </a:r>
          </a:p>
          <a:p>
            <a:pPr marL="0" indent="0" algn="just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звітний період 2023-2024 навчального року  усі поставлені завдання реалізовано в повному обсязі.</a:t>
            </a:r>
          </a:p>
          <a:p>
            <a:pPr marL="0" indent="0" algn="just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Першочерговими завданнями на наступний навчальний рік вважаю:</a:t>
            </a:r>
          </a:p>
          <a:p>
            <a:pPr marL="0" indent="0" algn="just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продовжувати роботу з удосконалення освітнього процесу засобами використання інноваційних технологій;</a:t>
            </a:r>
          </a:p>
          <a:p>
            <a:pPr marL="0" indent="0" algn="just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виховання національно-патріотичної свідомості дітей;</a:t>
            </a:r>
          </a:p>
          <a:p>
            <a:pPr marL="0" indent="0" algn="just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забезпечення рівня зростання духовного потенціалу і розвитку дитини засобами культури;</a:t>
            </a:r>
          </a:p>
          <a:p>
            <a:pPr marL="0" indent="0" algn="just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сприяння повноцінному фізичному розвитку особистості, утвердження здорового способу життя.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12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71563" y="714375"/>
            <a:ext cx="6715125" cy="40259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uk-UA" dirty="0" smtClean="0">
              <a:solidFill>
                <a:srgbClr val="000000"/>
              </a:solidFill>
              <a:latin typeface="Monotype Corsiva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uk-UA" sz="800" dirty="0" smtClean="0">
              <a:solidFill>
                <a:srgbClr val="000000"/>
              </a:solidFill>
              <a:latin typeface="Monotype Corsiva" pitchFamily="66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uk-UA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uk-UA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uk-UA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uk-UA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Наша адреса: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ПШ № 46,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вул. Ціолковського,11,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м.Полтава</a:t>
            </a:r>
            <a:r>
              <a:rPr lang="uk-UA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36021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Телефон для довідок: 589765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Електронна адреса:</a:t>
            </a:r>
            <a:endParaRPr lang="en-US" altLang="uk-UA" sz="20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hlinkClick r:id="rId4"/>
              </a:rPr>
              <a:t>psh46@ukr.net</a:t>
            </a:r>
            <a:r>
              <a:rPr lang="en-US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endParaRPr lang="uk-UA" altLang="uk-UA" sz="2000" dirty="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Директор </a:t>
            </a:r>
            <a:r>
              <a:rPr lang="ru-RU" altLang="uk-UA" sz="2000" dirty="0" err="1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Шурко</a:t>
            </a:r>
            <a:r>
              <a:rPr lang="ru-RU" altLang="uk-UA" sz="20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ru-RU" altLang="uk-UA" sz="2000" dirty="0" err="1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Любов</a:t>
            </a:r>
            <a:r>
              <a:rPr lang="ru-RU" altLang="uk-UA" sz="20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ru-RU" altLang="uk-UA" sz="2000" dirty="0" err="1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Митрофанівна</a:t>
            </a:r>
            <a:endParaRPr lang="ru-RU" altLang="uk-UA" sz="2000" dirty="0" smtClean="0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ХАРАКТЕРИСТИКА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46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 № 46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них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них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5"/>
            <a:ext cx="3532737" cy="265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240360" cy="25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 № 46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п’ятиденним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тижнем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7.00 до 19.00 год., </a:t>
            </a:r>
            <a:r>
              <a:rPr lang="ru-RU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10,5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9,5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(уроки, ГПД).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706"/>
            <a:ext cx="4104456" cy="30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занять </a:t>
            </a:r>
            <a:r>
              <a:rPr 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обладнані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1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узична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зала;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передшкільного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імната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ізолятор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086100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2976330" cy="2232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КАДРОВЕ ЗАБЕЗПЕЧЕННЯ</a:t>
            </a:r>
          </a:p>
          <a:p>
            <a:pPr marL="0" indent="0">
              <a:buNone/>
            </a:pPr>
            <a:r>
              <a:rPr lang="uk-UA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 працюють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осіб, з них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саме: </a:t>
            </a:r>
            <a:endParaRPr lang="uk-UA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заступник директора з НВР,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вихователь-методист,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практичний психолог,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 початкових класів,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керівника музичних,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вихователь ГПД,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 дошкільних груп.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</a:p>
          <a:p>
            <a:pPr marL="0" indent="0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 2 сестри медичні старші</a:t>
            </a:r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76" y="2958542"/>
            <a:ext cx="4755379" cy="3460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0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</a:t>
            </a:r>
            <a:r>
              <a:rPr lang="uk-UA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uk-UA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uk-UA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</a:t>
            </a:r>
            <a:r>
              <a:rPr lang="uk-UA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</a:p>
          <a:p>
            <a:pPr marL="0" indent="0" algn="ctr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1.Створити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ПШ № 46 необхідні умови для забезпечення учнів і вихованців якісною освітою:</a:t>
            </a:r>
          </a:p>
          <a:p>
            <a:pPr marL="0" indent="0" algn="ctr">
              <a:buNone/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Продовжувати роботу над </a:t>
            </a:r>
            <a:r>
              <a:rPr lang="uk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вибудовою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внутрішньої  системи забезпечення якості освіти у ПШ № 46;</a:t>
            </a:r>
          </a:p>
          <a:p>
            <a:pPr marL="0" indent="0" algn="ctr">
              <a:buNone/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Організовувати якісний освітній процес у початковій школі та у дошкільному підрозділі;</a:t>
            </a:r>
          </a:p>
          <a:p>
            <a:pPr marL="0" indent="0" algn="ctr">
              <a:buNone/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 Забезпечувати безумовне виконання норм та правил безпеки учасників освітнього процесу, дотримання санітарно-гігієнічного законодавства, сприяти формуванню основ здорового способу життя, норм безпечної поведінки в умовах військового стану;</a:t>
            </a:r>
          </a:p>
          <a:p>
            <a:pPr marL="0" indent="0" algn="ctr">
              <a:buNone/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Посилити роботу над формуванням інноваційної культури педагога як важливого чинника забезпечення якісної освіти, реалізації державних освітніх ініціатив, творчого та гармонійного розвитку особистості дошкільника та школяра;</a:t>
            </a:r>
          </a:p>
          <a:p>
            <a:pPr marL="0" indent="0" algn="ctr">
              <a:buNone/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 Забезпечувати наступність та взаємодію в педагогічному процесі ПШ№46 між підрозділом заклад дошкільної освіти і початковою школою для створення єдиної динамічної та перспективної системи, спрямованої на </a:t>
            </a:r>
            <a:r>
              <a:rPr lang="uk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безкризовий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розвиток дітей в умовах освітньої реформи «Нова українська школа» в рамках освітнього </a:t>
            </a:r>
            <a:r>
              <a:rPr lang="uk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«Світ чекає крилатих»;</a:t>
            </a:r>
          </a:p>
          <a:p>
            <a:pPr marL="0" indent="0" algn="ctr">
              <a:buNone/>
            </a:pP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1.6. Удосконалення роботи педагогів з формування компетентної педагогічної позиції батьків по відношенню до власних дітей через включення їх в єдиний освітній процес з використанням нетрадиційних форм та видів співробітництва через роботу </a:t>
            </a:r>
            <a:r>
              <a:rPr lang="uk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вебсайту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відкритих груп в соціальній мережі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Faceb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 </a:t>
            </a:r>
          </a:p>
          <a:p>
            <a:pPr marL="0" indent="0" algn="ctr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2.Забезпечити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безумовне виконання норм та правил безпеки учасників освітнього процесу, формування правил безпечної поведінки в умовах воєнного стану.</a:t>
            </a:r>
          </a:p>
          <a:p>
            <a:pPr marL="0" indent="0" algn="ctr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3.Сприяти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набуттю мистецько-творчої компетентності дошкільника через його участь у художньо-продуктивній діяльності.</a:t>
            </a:r>
          </a:p>
          <a:p>
            <a:pPr marL="0" indent="0" algn="ctr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4.Продовжувати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системну та послідовну роботу з формування соціально-громадянської  компетентності, зміцнення національної ідентичності дошкільників та учнів через формування у них ціннісного ставлення до своєї родини, як частини свого народу, його історії, традицій, культури. </a:t>
            </a:r>
          </a:p>
          <a:p>
            <a:pPr marL="0" indent="0" algn="ctr">
              <a:buNone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5.Продовжувати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у </a:t>
            </a:r>
            <a:r>
              <a:rPr lang="uk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«Сприяння освіті» (відповідно до Меморандуму про взаєморозуміння між Міністерством освіти і науки України та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LEGO Foundation),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якого запроваджувати програму соціально-емоційного розвитку та навчання 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Peppy Pals» </a:t>
            </a:r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Веселі Друзі. </a:t>
            </a:r>
          </a:p>
          <a:p>
            <a:pPr marL="0" indent="0" algn="ctr">
              <a:buNone/>
            </a:pP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260648"/>
            <a:ext cx="4536504" cy="6264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сертифікація педагогічних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</a:p>
          <a:p>
            <a:pPr marL="0" indent="0">
              <a:buNone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році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проатестовано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педагогів, з них: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вихователь,</a:t>
            </a: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керівник музичний,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 класів,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 ГПД,</a:t>
            </a: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атестації:</a:t>
            </a: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 «спеціаліст другої категорії» - 2,</a:t>
            </a: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 «спеціаліст першої категорії» - 3,</a:t>
            </a: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 «спеціаліст вищої категорії» - 1.</a:t>
            </a: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Педагогічні звання:</a:t>
            </a: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«старший вчитель» - 1,</a:t>
            </a:r>
          </a:p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«Вчитель-методист» - 1.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04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463543"/>
              </p:ext>
            </p:extLst>
          </p:nvPr>
        </p:nvGraphicFramePr>
        <p:xfrm>
          <a:off x="1524000" y="1397000"/>
          <a:ext cx="6096000" cy="465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Навчання через гру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Конструктор LEGO в освітньому процесі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Технологія «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Six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Bricks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»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Технологія «Казкові лабіринти гри»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ТРВЗ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«Технологія інтегрованого навчання і виховання»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Палички Х.Кюізенера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Психолого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 – педагогічне </a:t>
                      </a: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проєктування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»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Карти Проппа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Навчання дітей розповіданню за схемами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Технологія саморозвитку М. Монтессорі</a:t>
                      </a:r>
                      <a:endParaRPr lang="uk-UA" sz="1600" b="1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Методика використання карт розумових дій та коректурних таблиць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1680" y="62068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технології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дошкілля</a:t>
            </a:r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</Template>
  <TotalTime>313</TotalTime>
  <Words>1608</Words>
  <Application>Microsoft Office PowerPoint</Application>
  <PresentationFormat>Экран (4:3)</PresentationFormat>
  <Paragraphs>237</Paragraphs>
  <Slides>27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02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P</dc:creator>
  <cp:lastModifiedBy>Anton P</cp:lastModifiedBy>
  <cp:revision>34</cp:revision>
  <dcterms:created xsi:type="dcterms:W3CDTF">2021-06-22T17:45:56Z</dcterms:created>
  <dcterms:modified xsi:type="dcterms:W3CDTF">2024-05-13T18:32:24Z</dcterms:modified>
</cp:coreProperties>
</file>